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3" r:id="rId6"/>
    <p:sldId id="261" r:id="rId7"/>
    <p:sldId id="264" r:id="rId8"/>
    <p:sldId id="262" r:id="rId9"/>
    <p:sldId id="265" r:id="rId10"/>
    <p:sldId id="266" r:id="rId11"/>
    <p:sldId id="272" r:id="rId12"/>
    <p:sldId id="269" r:id="rId13"/>
    <p:sldId id="267" r:id="rId14"/>
    <p:sldId id="268" r:id="rId15"/>
    <p:sldId id="270" r:id="rId16"/>
    <p:sldId id="271" r:id="rId17"/>
    <p:sldId id="273" r:id="rId18"/>
    <p:sldId id="27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94" y="3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38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8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55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0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44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6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d6ab69a5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d6ab69a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80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6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19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80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fi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3000" dirty="0"/>
              <a:t>DETECÇÃO DE FRAUDES EM CARTÕES DE CRÉDITO</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1860" y="1358746"/>
            <a:ext cx="4286958" cy="3567176"/>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Algoritmos baseados em árvores de decisão geram modelos de alta precisão e são robustos em relação a outliers.</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Eles funcionam de forma semelhante a um fluxograma, estabelecendo nós que se relacionam entre si por uma hierarquia.</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Os nós-folha são os resultados finais e o nó-raiz é um dos atributos do </a:t>
            </a:r>
            <a:r>
              <a:rPr lang="pt-BR" sz="1200" dirty="0" err="1">
                <a:solidFill>
                  <a:schemeClr val="bg1">
                    <a:lumMod val="95000"/>
                  </a:schemeClr>
                </a:solidFill>
              </a:rPr>
              <a:t>dataset</a:t>
            </a:r>
            <a:r>
              <a:rPr lang="pt-BR" sz="1200" dirty="0">
                <a:solidFill>
                  <a:schemeClr val="bg1">
                    <a:lumMod val="95000"/>
                  </a:schemeClr>
                </a:solidFill>
              </a:rPr>
              <a:t>. Os nós são ligados entre regras "</a:t>
            </a:r>
            <a:r>
              <a:rPr lang="pt-BR" sz="1200" dirty="0" err="1">
                <a:solidFill>
                  <a:schemeClr val="bg1">
                    <a:lumMod val="95000"/>
                  </a:schemeClr>
                </a:solidFill>
              </a:rPr>
              <a:t>se-então</a:t>
            </a:r>
            <a:r>
              <a:rPr lang="pt-BR" sz="1200" dirty="0">
                <a:solidFill>
                  <a:schemeClr val="bg1">
                    <a:lumMod val="95000"/>
                  </a:schemeClr>
                </a:solidFill>
              </a:rPr>
              <a:t>", na qual o algoritmo se pergunta acerca de uma regra, uma condição que ditará o caminho a ser seguido na árvore, até chegar a um resultado final.</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algoritmo realiza cálculos que definem a posição de cada variável na árvore com base no ganho de informação e a entropia.</a:t>
            </a:r>
          </a:p>
        </p:txBody>
      </p:sp>
      <p:pic>
        <p:nvPicPr>
          <p:cNvPr id="3" name="Imagem 2">
            <a:extLst>
              <a:ext uri="{FF2B5EF4-FFF2-40B4-BE49-F238E27FC236}">
                <a16:creationId xmlns:a16="http://schemas.microsoft.com/office/drawing/2014/main" id="{241A61A7-1CA1-20ED-AE6A-7BE6E8DB86E0}"/>
              </a:ext>
            </a:extLst>
          </p:cNvPr>
          <p:cNvPicPr>
            <a:picLocks noChangeAspect="1"/>
          </p:cNvPicPr>
          <p:nvPr/>
        </p:nvPicPr>
        <p:blipFill>
          <a:blip r:embed="rId3"/>
          <a:stretch>
            <a:fillRect/>
          </a:stretch>
        </p:blipFill>
        <p:spPr>
          <a:xfrm>
            <a:off x="4431260" y="1787238"/>
            <a:ext cx="4600880" cy="2337952"/>
          </a:xfrm>
          <a:prstGeom prst="rect">
            <a:avLst/>
          </a:prstGeom>
        </p:spPr>
      </p:pic>
    </p:spTree>
    <p:extLst>
      <p:ext uri="{BB962C8B-B14F-4D97-AF65-F5344CB8AC3E}">
        <p14:creationId xmlns:p14="http://schemas.microsoft.com/office/powerpoint/2010/main" val="23125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Imagem 2" descr="Diagrama&#10;&#10;Descrição gerada automaticamente">
            <a:extLst>
              <a:ext uri="{FF2B5EF4-FFF2-40B4-BE49-F238E27FC236}">
                <a16:creationId xmlns:a16="http://schemas.microsoft.com/office/drawing/2014/main" id="{207CEA61-FE47-6907-E561-C7FA0E5C2CFE}"/>
              </a:ext>
            </a:extLst>
          </p:cNvPr>
          <p:cNvPicPr>
            <a:picLocks noChangeAspect="1"/>
          </p:cNvPicPr>
          <p:nvPr/>
        </p:nvPicPr>
        <p:blipFill>
          <a:blip r:embed="rId3"/>
          <a:stretch>
            <a:fillRect/>
          </a:stretch>
        </p:blipFill>
        <p:spPr>
          <a:xfrm>
            <a:off x="154695" y="1083252"/>
            <a:ext cx="8861055" cy="3932093"/>
          </a:xfrm>
          <a:prstGeom prst="rect">
            <a:avLst/>
          </a:prstGeom>
        </p:spPr>
      </p:pic>
    </p:spTree>
    <p:extLst>
      <p:ext uri="{BB962C8B-B14F-4D97-AF65-F5344CB8AC3E}">
        <p14:creationId xmlns:p14="http://schemas.microsoft.com/office/powerpoint/2010/main" val="318095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1860" y="1358746"/>
            <a:ext cx="4286958" cy="3567176"/>
          </a:xfrm>
          <a:prstGeom prst="rect">
            <a:avLst/>
          </a:prstGeom>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acurácia do modelo já apresenta um valor alto (99%), mas a fim de explorar com mais profundidade os resultados, iremos analisar a matriz de confusão e o </a:t>
            </a:r>
            <a:r>
              <a:rPr lang="pt-BR" sz="1200" dirty="0" err="1">
                <a:solidFill>
                  <a:schemeClr val="bg1">
                    <a:lumMod val="95000"/>
                  </a:schemeClr>
                </a:solidFill>
              </a:rPr>
              <a:t>classification</a:t>
            </a:r>
            <a:r>
              <a:rPr lang="pt-BR" sz="1200" dirty="0">
                <a:solidFill>
                  <a:schemeClr val="bg1">
                    <a:lumMod val="95000"/>
                  </a:schemeClr>
                </a:solidFill>
              </a:rPr>
              <a:t> report.</a:t>
            </a:r>
          </a:p>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raiz recebe o </a:t>
            </a:r>
            <a:r>
              <a:rPr lang="pt-BR" sz="1200" dirty="0" err="1">
                <a:solidFill>
                  <a:schemeClr val="bg1">
                    <a:lumMod val="95000"/>
                  </a:schemeClr>
                </a:solidFill>
              </a:rPr>
              <a:t>dataset</a:t>
            </a:r>
            <a:r>
              <a:rPr lang="pt-BR" sz="1200" dirty="0">
                <a:solidFill>
                  <a:schemeClr val="bg1">
                    <a:lumMod val="95000"/>
                  </a:schemeClr>
                </a:solidFill>
              </a:rPr>
              <a:t> completo e faz uma pergunta de verdadeiro ou falso. Essa pergunta divide o </a:t>
            </a:r>
            <a:r>
              <a:rPr lang="pt-BR" sz="1200" dirty="0" err="1">
                <a:solidFill>
                  <a:schemeClr val="bg1">
                    <a:lumMod val="95000"/>
                  </a:schemeClr>
                </a:solidFill>
              </a:rPr>
              <a:t>dataset</a:t>
            </a:r>
            <a:r>
              <a:rPr lang="pt-BR" sz="1200" dirty="0">
                <a:solidFill>
                  <a:schemeClr val="bg1">
                    <a:lumMod val="95000"/>
                  </a:schemeClr>
                </a:solidFill>
              </a:rPr>
              <a:t> pelos próximos dois nós. A parcela dos dados que responder a pergunta de forma negativa vai para o nó da direita e o restante (positivo) vai para o nó da esquerda. Esse processo se repete até o final da árvore.</a:t>
            </a:r>
          </a:p>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visualização da representação da árvore confirma as conclusões obtidas anteriormente.</a:t>
            </a:r>
          </a:p>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Maiores variações nos valores de transação, compras online e maiores distâncias de casa são os fatores que mais indicam fraudes.</a:t>
            </a:r>
          </a:p>
        </p:txBody>
      </p:sp>
      <p:pic>
        <p:nvPicPr>
          <p:cNvPr id="5" name="Imagem 4">
            <a:extLst>
              <a:ext uri="{FF2B5EF4-FFF2-40B4-BE49-F238E27FC236}">
                <a16:creationId xmlns:a16="http://schemas.microsoft.com/office/drawing/2014/main" id="{47563B3E-1F5E-9D76-5EA9-5757EE90B2EB}"/>
              </a:ext>
            </a:extLst>
          </p:cNvPr>
          <p:cNvPicPr>
            <a:picLocks noChangeAspect="1"/>
          </p:cNvPicPr>
          <p:nvPr/>
        </p:nvPicPr>
        <p:blipFill>
          <a:blip r:embed="rId3"/>
          <a:stretch>
            <a:fillRect/>
          </a:stretch>
        </p:blipFill>
        <p:spPr>
          <a:xfrm>
            <a:off x="5299364" y="2783152"/>
            <a:ext cx="3055584" cy="1827348"/>
          </a:xfrm>
          <a:prstGeom prst="rect">
            <a:avLst/>
          </a:prstGeom>
        </p:spPr>
      </p:pic>
    </p:spTree>
    <p:extLst>
      <p:ext uri="{BB962C8B-B14F-4D97-AF65-F5344CB8AC3E}">
        <p14:creationId xmlns:p14="http://schemas.microsoft.com/office/powerpoint/2010/main" val="81227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3 -</a:t>
            </a:r>
            <a:br>
              <a:rPr lang="pt-BR" sz="3600" dirty="0"/>
            </a:br>
            <a:r>
              <a:rPr lang="pt-BR" sz="3600" dirty="0" err="1"/>
              <a:t>Naive</a:t>
            </a:r>
            <a:r>
              <a:rPr lang="pt-BR" sz="3600" dirty="0"/>
              <a:t> </a:t>
            </a:r>
            <a:r>
              <a:rPr lang="pt-BR" sz="3600" dirty="0" err="1"/>
              <a:t>Bayes</a:t>
            </a:r>
            <a:endParaRPr sz="2800" dirty="0"/>
          </a:p>
        </p:txBody>
      </p:sp>
      <p:pic>
        <p:nvPicPr>
          <p:cNvPr id="4" name="Imagem 3" descr="Imagem de vídeo game&#10;&#10;Descrição gerada automaticamente com confiança baixa">
            <a:extLst>
              <a:ext uri="{FF2B5EF4-FFF2-40B4-BE49-F238E27FC236}">
                <a16:creationId xmlns:a16="http://schemas.microsoft.com/office/drawing/2014/main" id="{7EED4929-D083-9AED-7FFA-D8C7F9A0747A}"/>
              </a:ext>
            </a:extLst>
          </p:cNvPr>
          <p:cNvPicPr>
            <a:picLocks noChangeAspect="1"/>
          </p:cNvPicPr>
          <p:nvPr/>
        </p:nvPicPr>
        <p:blipFill>
          <a:blip r:embed="rId3"/>
          <a:stretch>
            <a:fillRect/>
          </a:stretch>
        </p:blipFill>
        <p:spPr>
          <a:xfrm>
            <a:off x="3408220" y="856816"/>
            <a:ext cx="5735780" cy="3445023"/>
          </a:xfrm>
          <a:prstGeom prst="rect">
            <a:avLst/>
          </a:prstGeom>
        </p:spPr>
      </p:pic>
    </p:spTree>
    <p:extLst>
      <p:ext uri="{BB962C8B-B14F-4D97-AF65-F5344CB8AC3E}">
        <p14:creationId xmlns:p14="http://schemas.microsoft.com/office/powerpoint/2010/main" val="86552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err="1"/>
              <a:t>Naive</a:t>
            </a:r>
            <a:r>
              <a:rPr lang="pt-BR" sz="2400" dirty="0"/>
              <a:t> </a:t>
            </a:r>
            <a:r>
              <a:rPr lang="pt-BR" sz="2400" dirty="0" err="1"/>
              <a:t>Bayes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900" dirty="0" err="1">
                <a:solidFill>
                  <a:schemeClr val="bg1">
                    <a:lumMod val="95000"/>
                  </a:schemeClr>
                </a:solidFill>
              </a:rPr>
              <a:t>Naive</a:t>
            </a:r>
            <a:r>
              <a:rPr lang="pt-BR" sz="900" dirty="0">
                <a:solidFill>
                  <a:schemeClr val="bg1">
                    <a:lumMod val="95000"/>
                  </a:schemeClr>
                </a:solidFill>
              </a:rPr>
              <a:t> </a:t>
            </a:r>
            <a:r>
              <a:rPr lang="pt-BR" sz="900" dirty="0" err="1">
                <a:solidFill>
                  <a:schemeClr val="bg1">
                    <a:lumMod val="95000"/>
                  </a:schemeClr>
                </a:solidFill>
              </a:rPr>
              <a:t>Bayes</a:t>
            </a:r>
            <a:r>
              <a:rPr lang="pt-BR" sz="900" dirty="0">
                <a:solidFill>
                  <a:schemeClr val="bg1">
                    <a:lumMod val="95000"/>
                  </a:schemeClr>
                </a:solidFill>
              </a:rPr>
              <a:t> é um algoritmo de classificação, baseado no "teorema de </a:t>
            </a:r>
            <a:r>
              <a:rPr lang="pt-BR" sz="900" dirty="0" err="1">
                <a:solidFill>
                  <a:schemeClr val="bg1">
                    <a:lumMod val="95000"/>
                  </a:schemeClr>
                </a:solidFill>
              </a:rPr>
              <a:t>Bayes</a:t>
            </a:r>
            <a:r>
              <a:rPr lang="pt-BR" sz="900" dirty="0">
                <a:solidFill>
                  <a:schemeClr val="bg1">
                    <a:lumMod val="95000"/>
                  </a:schemeClr>
                </a:solidFill>
              </a:rPr>
              <a:t>" que usa como conceito a probabilidade.</a:t>
            </a:r>
          </a:p>
          <a:p>
            <a:pPr marL="285750" indent="-285750" algn="just">
              <a:spcAft>
                <a:spcPts val="1200"/>
              </a:spcAft>
              <a:buClr>
                <a:schemeClr val="bg1"/>
              </a:buClr>
              <a:buFont typeface="Arial" panose="020B0604020202020204" pitchFamily="34" charset="0"/>
              <a:buChar char="•"/>
            </a:pPr>
            <a:r>
              <a:rPr lang="pt-BR" sz="900" dirty="0">
                <a:solidFill>
                  <a:schemeClr val="bg1">
                    <a:lumMod val="95000"/>
                  </a:schemeClr>
                </a:solidFill>
              </a:rPr>
              <a:t>Esse algoritmo toma como premissa a suposição de independência entre as variáveis, isso explica o motivo de receber </a:t>
            </a:r>
            <a:r>
              <a:rPr lang="pt-BR" sz="900" dirty="0" err="1">
                <a:solidFill>
                  <a:schemeClr val="bg1">
                    <a:lumMod val="95000"/>
                  </a:schemeClr>
                </a:solidFill>
              </a:rPr>
              <a:t>Naive</a:t>
            </a:r>
            <a:r>
              <a:rPr lang="pt-BR" sz="900" dirty="0">
                <a:solidFill>
                  <a:schemeClr val="bg1">
                    <a:lumMod val="95000"/>
                  </a:schemeClr>
                </a:solidFill>
              </a:rPr>
              <a:t> (ingênuo). Porém, é um algoritmo muito rápido e usado em diversas aplicações. Entre elas são para análise de crédito, detecção de SPAM, diagnósticos médicos ou busca por falhas em sistemas mecânicos.</a:t>
            </a:r>
          </a:p>
          <a:p>
            <a:pPr marL="285750" indent="-285750" algn="just">
              <a:spcAft>
                <a:spcPts val="1200"/>
              </a:spcAft>
              <a:buClr>
                <a:schemeClr val="bg1"/>
              </a:buClr>
              <a:buFont typeface="Arial" panose="020B0604020202020204" pitchFamily="34" charset="0"/>
              <a:buChar char="•"/>
            </a:pPr>
            <a:r>
              <a:rPr lang="pt-BR" sz="900" b="1" dirty="0" err="1">
                <a:solidFill>
                  <a:schemeClr val="bg1">
                    <a:lumMod val="95000"/>
                  </a:schemeClr>
                </a:solidFill>
              </a:rPr>
              <a:t>Gaussian</a:t>
            </a:r>
            <a:r>
              <a:rPr lang="pt-BR" sz="900" b="1" dirty="0">
                <a:solidFill>
                  <a:schemeClr val="bg1">
                    <a:lumMod val="95000"/>
                  </a:schemeClr>
                </a:solidFill>
              </a:rPr>
              <a:t>: </a:t>
            </a:r>
            <a:r>
              <a:rPr lang="pt-BR" sz="900" dirty="0">
                <a:solidFill>
                  <a:schemeClr val="bg1">
                    <a:lumMod val="95000"/>
                  </a:schemeClr>
                </a:solidFill>
              </a:rPr>
              <a:t>é o método indicado para quando as variáveis independentes são contínuas e têm distribuição normal. Exemplo seria tentar prever o risco de uma pessoa portar uma doença a partir de vários indicadores sanguíneos.</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Multinominal: </a:t>
            </a:r>
            <a:r>
              <a:rPr lang="pt-BR" sz="900" dirty="0">
                <a:solidFill>
                  <a:schemeClr val="bg1">
                    <a:lumMod val="95000"/>
                  </a:schemeClr>
                </a:solidFill>
              </a:rPr>
              <a:t>as variáveis independentes também são discretas, mas agora são multinominais, o que significa que elas têm mais de um valor possível, como os possíveis resultados de uma jogada de dado. Exemplo prever o grau de risco de crédito com base no estado civil das pessoas, que pode ter várias categorias: solteiro, casado, divorciado, viúvo.</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Bernoulli: </a:t>
            </a:r>
            <a:r>
              <a:rPr lang="pt-BR" sz="900" dirty="0">
                <a:solidFill>
                  <a:schemeClr val="bg1">
                    <a:lumMod val="95000"/>
                  </a:schemeClr>
                </a:solidFill>
              </a:rPr>
              <a:t>usado quando as variáveis independentes são discretas, mas apenas dois valores são possíveis, como os possíveis resultados de jogar uma moeda. Um exemplo seria tentar prever o grau com que uma pessoa vai gostar de um filme com base no seu sexo.</a:t>
            </a:r>
          </a:p>
        </p:txBody>
      </p:sp>
      <p:graphicFrame>
        <p:nvGraphicFramePr>
          <p:cNvPr id="2" name="Tabela 1">
            <a:extLst>
              <a:ext uri="{FF2B5EF4-FFF2-40B4-BE49-F238E27FC236}">
                <a16:creationId xmlns:a16="http://schemas.microsoft.com/office/drawing/2014/main" id="{28096320-36BA-15D7-EA71-AF88DD706DE8}"/>
              </a:ext>
            </a:extLst>
          </p:cNvPr>
          <p:cNvGraphicFramePr>
            <a:graphicFrameLocks noGrp="1"/>
          </p:cNvGraphicFramePr>
          <p:nvPr>
            <p:extLst>
              <p:ext uri="{D42A27DB-BD31-4B8C-83A1-F6EECF244321}">
                <p14:modId xmlns:p14="http://schemas.microsoft.com/office/powerpoint/2010/main" val="980581719"/>
              </p:ext>
            </p:extLst>
          </p:nvPr>
        </p:nvGraphicFramePr>
        <p:xfrm>
          <a:off x="5518151" y="1901536"/>
          <a:ext cx="2832100" cy="762000"/>
        </p:xfrm>
        <a:graphic>
          <a:graphicData uri="http://schemas.openxmlformats.org/drawingml/2006/table">
            <a:tbl>
              <a:tblPr>
                <a:tableStyleId>{5C22544A-7EE6-4342-B048-85BDC9FD1C3A}</a:tableStyleId>
              </a:tblPr>
              <a:tblGrid>
                <a:gridCol w="1360550">
                  <a:extLst>
                    <a:ext uri="{9D8B030D-6E8A-4147-A177-3AD203B41FA5}">
                      <a16:colId xmlns:a16="http://schemas.microsoft.com/office/drawing/2014/main" val="335389214"/>
                    </a:ext>
                  </a:extLst>
                </a:gridCol>
                <a:gridCol w="1471550">
                  <a:extLst>
                    <a:ext uri="{9D8B030D-6E8A-4147-A177-3AD203B41FA5}">
                      <a16:colId xmlns:a16="http://schemas.microsoft.com/office/drawing/2014/main" val="2136695005"/>
                    </a:ext>
                  </a:extLst>
                </a:gridCol>
              </a:tblGrid>
              <a:tr h="190500">
                <a:tc>
                  <a:txBody>
                    <a:bodyPr/>
                    <a:lstStyle/>
                    <a:p>
                      <a:pPr algn="l" fontAlgn="b"/>
                      <a:r>
                        <a:rPr lang="pt-BR" sz="1100" u="none" strike="noStrike" dirty="0">
                          <a:solidFill>
                            <a:schemeClr val="bg1"/>
                          </a:solidFill>
                          <a:effectLst/>
                        </a:rPr>
                        <a:t>Tipo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fontAlgn="b"/>
                      <a:r>
                        <a:rPr lang="pt-BR" sz="1100" u="none" strike="noStrike" dirty="0">
                          <a:solidFill>
                            <a:schemeClr val="bg1"/>
                          </a:solidFill>
                          <a:effectLst/>
                        </a:rPr>
                        <a:t>Resultado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710980760"/>
                  </a:ext>
                </a:extLst>
              </a:tr>
              <a:tr h="190500">
                <a:tc>
                  <a:txBody>
                    <a:bodyPr/>
                    <a:lstStyle/>
                    <a:p>
                      <a:pPr algn="l" fontAlgn="b"/>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3987990"/>
                  </a:ext>
                </a:extLst>
              </a:tr>
              <a:tr h="190500">
                <a:tc>
                  <a:txBody>
                    <a:bodyPr/>
                    <a:lstStyle/>
                    <a:p>
                      <a:pPr algn="l" fontAlgn="b"/>
                      <a:r>
                        <a:rPr lang="pt-BR" sz="1100" u="none" strike="noStrike" dirty="0">
                          <a:solidFill>
                            <a:schemeClr val="bg1"/>
                          </a:solidFill>
                          <a:effectLst/>
                        </a:rPr>
                        <a:t>Multinominal</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91,94%</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16227121"/>
                  </a:ext>
                </a:extLst>
              </a:tr>
              <a:tr h="190500">
                <a:tc>
                  <a:txBody>
                    <a:bodyPr/>
                    <a:lstStyle/>
                    <a:p>
                      <a:pPr algn="l" fontAlgn="b"/>
                      <a:r>
                        <a:rPr lang="pt-BR" sz="1100" u="none" strike="noStrike" dirty="0">
                          <a:solidFill>
                            <a:schemeClr val="bg1"/>
                          </a:solidFill>
                          <a:effectLst/>
                        </a:rPr>
                        <a:t>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2210372"/>
                  </a:ext>
                </a:extLst>
              </a:tr>
            </a:tbl>
          </a:graphicData>
        </a:graphic>
      </p:graphicFrame>
    </p:spTree>
    <p:extLst>
      <p:ext uri="{BB962C8B-B14F-4D97-AF65-F5344CB8AC3E}">
        <p14:creationId xmlns:p14="http://schemas.microsoft.com/office/powerpoint/2010/main" val="296746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Resultados</a:t>
            </a:r>
            <a:endParaRPr sz="2800" dirty="0"/>
          </a:p>
        </p:txBody>
      </p:sp>
      <p:pic>
        <p:nvPicPr>
          <p:cNvPr id="6" name="Imagem 5" descr="Mouse de computador&#10;&#10;Descrição gerada automaticamente com confiança média">
            <a:extLst>
              <a:ext uri="{FF2B5EF4-FFF2-40B4-BE49-F238E27FC236}">
                <a16:creationId xmlns:a16="http://schemas.microsoft.com/office/drawing/2014/main" id="{2D053144-ECEA-9072-4FD3-773ACB0DA810}"/>
              </a:ext>
            </a:extLst>
          </p:cNvPr>
          <p:cNvPicPr>
            <a:picLocks noChangeAspect="1"/>
          </p:cNvPicPr>
          <p:nvPr/>
        </p:nvPicPr>
        <p:blipFill>
          <a:blip r:embed="rId3"/>
          <a:stretch>
            <a:fillRect/>
          </a:stretch>
        </p:blipFill>
        <p:spPr>
          <a:xfrm>
            <a:off x="4000500" y="0"/>
            <a:ext cx="5143500" cy="5143500"/>
          </a:xfrm>
          <a:prstGeom prst="rect">
            <a:avLst/>
          </a:prstGeom>
        </p:spPr>
      </p:pic>
    </p:spTree>
    <p:extLst>
      <p:ext uri="{BB962C8B-B14F-4D97-AF65-F5344CB8AC3E}">
        <p14:creationId xmlns:p14="http://schemas.microsoft.com/office/powerpoint/2010/main" val="19453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Resultados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tabela ao lado mostra que os testes do modelo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Classifier</a:t>
            </a:r>
            <a:r>
              <a:rPr lang="pt-BR" sz="1200" dirty="0">
                <a:solidFill>
                  <a:schemeClr val="bg1">
                    <a:lumMod val="95000"/>
                  </a:schemeClr>
                </a:solidFill>
              </a:rPr>
              <a:t>” alcançou o melhor resultado em comparação aos outros modelos, chegando a um resultado de 99,99% de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Analisando a importância de cada </a:t>
            </a:r>
            <a:r>
              <a:rPr lang="pt-BR" sz="1200" dirty="0" err="1">
                <a:solidFill>
                  <a:schemeClr val="bg1">
                    <a:lumMod val="95000"/>
                  </a:schemeClr>
                </a:solidFill>
              </a:rPr>
              <a:t>feature</a:t>
            </a:r>
            <a:r>
              <a:rPr lang="pt-BR" sz="1200" dirty="0">
                <a:solidFill>
                  <a:schemeClr val="bg1">
                    <a:lumMod val="95000"/>
                  </a:schemeClr>
                </a:solidFill>
              </a:rPr>
              <a:t>, podemos observar que nenhuma está impactando negativamente o modelo e que a variável "</a:t>
            </a:r>
            <a:r>
              <a:rPr lang="pt-BR" sz="1200" dirty="0" err="1">
                <a:solidFill>
                  <a:schemeClr val="bg1">
                    <a:lumMod val="95000"/>
                  </a:schemeClr>
                </a:solidFill>
              </a:rPr>
              <a:t>ratio_to_median_purchase_price</a:t>
            </a:r>
            <a:r>
              <a:rPr lang="pt-BR" sz="1200" dirty="0">
                <a:solidFill>
                  <a:schemeClr val="bg1">
                    <a:lumMod val="95000"/>
                  </a:schemeClr>
                </a:solidFill>
              </a:rPr>
              <a:t>", que determina a razão entre a transação mediana e a atual, é a que mais tem influência sob o modelo, seguida da informação de se a transação foi online e a distância da casa do dono do cartão.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partir disso, podemos concluir que valores de compras muito diferentes do usual têm mais chances de indicar uma fraude, principalmente se essa compra for online ou de uma localização muito distante de onde o comprador mora.</a:t>
            </a:r>
          </a:p>
        </p:txBody>
      </p:sp>
      <p:graphicFrame>
        <p:nvGraphicFramePr>
          <p:cNvPr id="4" name="Tabela 3">
            <a:extLst>
              <a:ext uri="{FF2B5EF4-FFF2-40B4-BE49-F238E27FC236}">
                <a16:creationId xmlns:a16="http://schemas.microsoft.com/office/drawing/2014/main" id="{1937E167-956C-0729-15EB-BABC9926289B}"/>
              </a:ext>
            </a:extLst>
          </p:cNvPr>
          <p:cNvGraphicFramePr>
            <a:graphicFrameLocks noGrp="1"/>
          </p:cNvGraphicFramePr>
          <p:nvPr>
            <p:extLst>
              <p:ext uri="{D42A27DB-BD31-4B8C-83A1-F6EECF244321}">
                <p14:modId xmlns:p14="http://schemas.microsoft.com/office/powerpoint/2010/main" val="1927889574"/>
              </p:ext>
            </p:extLst>
          </p:nvPr>
        </p:nvGraphicFramePr>
        <p:xfrm>
          <a:off x="5326380" y="1406237"/>
          <a:ext cx="3352800" cy="1143000"/>
        </p:xfrm>
        <a:graphic>
          <a:graphicData uri="http://schemas.openxmlformats.org/drawingml/2006/table">
            <a:tbl>
              <a:tblPr>
                <a:tableStyleId>{5C22544A-7EE6-4342-B048-85BDC9FD1C3A}</a:tableStyleId>
              </a:tblPr>
              <a:tblGrid>
                <a:gridCol w="1879600">
                  <a:extLst>
                    <a:ext uri="{9D8B030D-6E8A-4147-A177-3AD203B41FA5}">
                      <a16:colId xmlns:a16="http://schemas.microsoft.com/office/drawing/2014/main" val="1303996323"/>
                    </a:ext>
                  </a:extLst>
                </a:gridCol>
                <a:gridCol w="1473200">
                  <a:extLst>
                    <a:ext uri="{9D8B030D-6E8A-4147-A177-3AD203B41FA5}">
                      <a16:colId xmlns:a16="http://schemas.microsoft.com/office/drawing/2014/main" val="2454987996"/>
                    </a:ext>
                  </a:extLst>
                </a:gridCol>
              </a:tblGrid>
              <a:tr h="190500">
                <a:tc>
                  <a:txBody>
                    <a:bodyPr/>
                    <a:lstStyle/>
                    <a:p>
                      <a:pPr algn="l" fontAlgn="b"/>
                      <a:r>
                        <a:rPr lang="pt-BR" sz="1100" b="1" u="none" strike="noStrike" dirty="0">
                          <a:solidFill>
                            <a:schemeClr val="bg1"/>
                          </a:solidFill>
                          <a:effectLst/>
                        </a:rPr>
                        <a:t>Algoritmo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Resultado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12243239"/>
                  </a:ext>
                </a:extLst>
              </a:tr>
              <a:tr h="190500">
                <a:tc>
                  <a:txBody>
                    <a:bodyPr/>
                    <a:lstStyle/>
                    <a:p>
                      <a:pPr algn="l" fontAlgn="b"/>
                      <a:r>
                        <a:rPr lang="pt-BR" sz="1100" u="none" strike="noStrike" dirty="0">
                          <a:solidFill>
                            <a:schemeClr val="bg1"/>
                          </a:solidFill>
                          <a:effectLst/>
                        </a:rPr>
                        <a:t>KNN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99,98%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8498131"/>
                  </a:ext>
                </a:extLst>
              </a:tr>
              <a:tr h="190500">
                <a:tc>
                  <a:txBody>
                    <a:bodyPr/>
                    <a:lstStyle/>
                    <a:p>
                      <a:pPr algn="l" fontAlgn="b"/>
                      <a:r>
                        <a:rPr lang="pt-BR" sz="1100" u="none" strike="noStrike" dirty="0" err="1">
                          <a:solidFill>
                            <a:schemeClr val="accent2"/>
                          </a:solidFill>
                          <a:effectLst/>
                        </a:rPr>
                        <a:t>Decision</a:t>
                      </a:r>
                      <a:r>
                        <a:rPr lang="pt-BR" sz="1100" u="none" strike="noStrike" dirty="0">
                          <a:solidFill>
                            <a:schemeClr val="accent2"/>
                          </a:solidFill>
                          <a:effectLst/>
                        </a:rPr>
                        <a:t> </a:t>
                      </a:r>
                      <a:r>
                        <a:rPr lang="pt-BR" sz="1100" u="none" strike="noStrike" dirty="0" err="1">
                          <a:solidFill>
                            <a:schemeClr val="accent2"/>
                          </a:solidFill>
                          <a:effectLst/>
                        </a:rPr>
                        <a:t>Tree</a:t>
                      </a:r>
                      <a:r>
                        <a:rPr lang="pt-BR" sz="1100" u="none" strike="noStrike" dirty="0">
                          <a:solidFill>
                            <a:schemeClr val="accent2"/>
                          </a:solidFill>
                          <a:effectLst/>
                        </a:rPr>
                        <a:t> </a:t>
                      </a:r>
                      <a:r>
                        <a:rPr lang="pt-BR" sz="1100" u="none" strike="noStrike" dirty="0" err="1">
                          <a:solidFill>
                            <a:schemeClr val="accent2"/>
                          </a:solidFill>
                          <a:effectLst/>
                        </a:rPr>
                        <a:t>Classifier</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accent2"/>
                          </a:solidFill>
                          <a:effectLst/>
                        </a:rPr>
                        <a:t>99,99%</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33576621"/>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a:t>
                      </a:r>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75706413"/>
                  </a:ext>
                </a:extLst>
              </a:tr>
              <a:tr h="190500">
                <a:tc>
                  <a:txBody>
                    <a:bodyPr/>
                    <a:lstStyle/>
                    <a:p>
                      <a:pPr algn="l" fontAlgn="b"/>
                      <a:r>
                        <a:rPr lang="pt-BR" sz="1100" u="none" strike="noStrike">
                          <a:solidFill>
                            <a:schemeClr val="bg1"/>
                          </a:solidFill>
                          <a:effectLst/>
                        </a:rPr>
                        <a:t>Naive Bayes - Multinominal</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a:solidFill>
                            <a:schemeClr val="bg1"/>
                          </a:solidFill>
                          <a:effectLst/>
                        </a:rPr>
                        <a:t>91,94%</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8405289"/>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67701862"/>
                  </a:ext>
                </a:extLst>
              </a:tr>
            </a:tbl>
          </a:graphicData>
        </a:graphic>
      </p:graphicFrame>
      <p:graphicFrame>
        <p:nvGraphicFramePr>
          <p:cNvPr id="5" name="Tabela 4">
            <a:extLst>
              <a:ext uri="{FF2B5EF4-FFF2-40B4-BE49-F238E27FC236}">
                <a16:creationId xmlns:a16="http://schemas.microsoft.com/office/drawing/2014/main" id="{B8D831FB-2712-7EF2-9197-540A4442144C}"/>
              </a:ext>
            </a:extLst>
          </p:cNvPr>
          <p:cNvGraphicFramePr>
            <a:graphicFrameLocks noGrp="1"/>
          </p:cNvGraphicFramePr>
          <p:nvPr>
            <p:extLst>
              <p:ext uri="{D42A27DB-BD31-4B8C-83A1-F6EECF244321}">
                <p14:modId xmlns:p14="http://schemas.microsoft.com/office/powerpoint/2010/main" val="935368102"/>
              </p:ext>
            </p:extLst>
          </p:nvPr>
        </p:nvGraphicFramePr>
        <p:xfrm>
          <a:off x="5326380" y="2861310"/>
          <a:ext cx="3352800" cy="1524000"/>
        </p:xfrm>
        <a:graphic>
          <a:graphicData uri="http://schemas.openxmlformats.org/drawingml/2006/table">
            <a:tbl>
              <a:tblPr>
                <a:tableStyleId>{5C22544A-7EE6-4342-B048-85BDC9FD1C3A}</a:tableStyleId>
              </a:tblPr>
              <a:tblGrid>
                <a:gridCol w="2368967">
                  <a:extLst>
                    <a:ext uri="{9D8B030D-6E8A-4147-A177-3AD203B41FA5}">
                      <a16:colId xmlns:a16="http://schemas.microsoft.com/office/drawing/2014/main" val="2379298193"/>
                    </a:ext>
                  </a:extLst>
                </a:gridCol>
                <a:gridCol w="983833">
                  <a:extLst>
                    <a:ext uri="{9D8B030D-6E8A-4147-A177-3AD203B41FA5}">
                      <a16:colId xmlns:a16="http://schemas.microsoft.com/office/drawing/2014/main" val="4114337171"/>
                    </a:ext>
                  </a:extLst>
                </a:gridCol>
              </a:tblGrid>
              <a:tr h="190500">
                <a:tc>
                  <a:txBody>
                    <a:bodyPr/>
                    <a:lstStyle/>
                    <a:p>
                      <a:pPr algn="l" fontAlgn="b"/>
                      <a:r>
                        <a:rPr lang="pt-BR" sz="1100" b="1" u="none" strike="noStrike" dirty="0" err="1">
                          <a:solidFill>
                            <a:schemeClr val="bg1"/>
                          </a:solidFill>
                          <a:effectLst/>
                        </a:rPr>
                        <a:t>Features</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Relevância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9535570"/>
                  </a:ext>
                </a:extLst>
              </a:tr>
              <a:tr h="190500">
                <a:tc>
                  <a:txBody>
                    <a:bodyPr/>
                    <a:lstStyle/>
                    <a:p>
                      <a:pPr algn="l" fontAlgn="b"/>
                      <a:r>
                        <a:rPr lang="en-US" sz="1100" u="none" strike="noStrike">
                          <a:solidFill>
                            <a:schemeClr val="bg1"/>
                          </a:solidFill>
                          <a:effectLst/>
                        </a:rPr>
                        <a:t>ratio_to_median_purchase_price</a:t>
                      </a:r>
                      <a:endParaRPr lang="en-US"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0.111726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39934750"/>
                  </a:ext>
                </a:extLst>
              </a:tr>
              <a:tr h="190500">
                <a:tc>
                  <a:txBody>
                    <a:bodyPr/>
                    <a:lstStyle/>
                    <a:p>
                      <a:pPr algn="l" fontAlgn="b"/>
                      <a:r>
                        <a:rPr lang="pt-BR" sz="1100" u="none" strike="noStrike" dirty="0" err="1">
                          <a:solidFill>
                            <a:schemeClr val="bg1"/>
                          </a:solidFill>
                          <a:effectLst/>
                        </a:rPr>
                        <a:t>online_order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0.051678</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8982251"/>
                  </a:ext>
                </a:extLst>
              </a:tr>
              <a:tr h="190500">
                <a:tc>
                  <a:txBody>
                    <a:bodyPr/>
                    <a:lstStyle/>
                    <a:p>
                      <a:pPr algn="l" fontAlgn="b"/>
                      <a:r>
                        <a:rPr lang="pt-BR" sz="1100" u="none" strike="noStrike" dirty="0" err="1">
                          <a:solidFill>
                            <a:schemeClr val="bg1"/>
                          </a:solidFill>
                          <a:effectLst/>
                        </a:rPr>
                        <a:t>distance_from_hom</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0.036177</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1139092"/>
                  </a:ext>
                </a:extLst>
              </a:tr>
              <a:tr h="190500">
                <a:tc>
                  <a:txBody>
                    <a:bodyPr/>
                    <a:lstStyle/>
                    <a:p>
                      <a:pPr algn="l" fontAlgn="b"/>
                      <a:r>
                        <a:rPr lang="pt-BR" sz="1100" u="none" strike="noStrike">
                          <a:solidFill>
                            <a:schemeClr val="bg1"/>
                          </a:solidFill>
                          <a:effectLst/>
                        </a:rPr>
                        <a:t>used_pin_number</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0.017146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06182032"/>
                  </a:ext>
                </a:extLst>
              </a:tr>
              <a:tr h="190500">
                <a:tc>
                  <a:txBody>
                    <a:bodyPr/>
                    <a:lstStyle/>
                    <a:p>
                      <a:pPr algn="l" fontAlgn="b"/>
                      <a:r>
                        <a:rPr lang="pt-BR" sz="1100" u="none" strike="noStrike">
                          <a:solidFill>
                            <a:schemeClr val="bg1"/>
                          </a:solidFill>
                          <a:effectLst/>
                        </a:rPr>
                        <a:t>used_chip</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0.016556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19863051"/>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0.011571</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29005132"/>
                  </a:ext>
                </a:extLst>
              </a:tr>
              <a:tr h="190500">
                <a:tc>
                  <a:txBody>
                    <a:bodyPr/>
                    <a:lstStyle/>
                    <a:p>
                      <a:pPr algn="l" fontAlgn="b"/>
                      <a:r>
                        <a:rPr lang="pt-BR" sz="1100" u="none" strike="noStrike" dirty="0" err="1">
                          <a:solidFill>
                            <a:schemeClr val="bg1"/>
                          </a:solidFill>
                          <a:effectLst/>
                        </a:rPr>
                        <a:t>repeat_retailer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0.004220</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53114462"/>
                  </a:ext>
                </a:extLst>
              </a:tr>
            </a:tbl>
          </a:graphicData>
        </a:graphic>
      </p:graphicFrame>
    </p:spTree>
    <p:extLst>
      <p:ext uri="{BB962C8B-B14F-4D97-AF65-F5344CB8AC3E}">
        <p14:creationId xmlns:p14="http://schemas.microsoft.com/office/powerpoint/2010/main" val="85956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Conclusão</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FA93793-462B-323A-7D49-3BDB9BABC9BD}"/>
              </a:ext>
            </a:extLst>
          </p:cNvPr>
          <p:cNvPicPr>
            <a:picLocks noChangeAspect="1"/>
          </p:cNvPicPr>
          <p:nvPr/>
        </p:nvPicPr>
        <p:blipFill rotWithShape="1">
          <a:blip r:embed="rId3"/>
          <a:srcRect l="22068" t="1037" r="871"/>
          <a:stretch/>
        </p:blipFill>
        <p:spPr>
          <a:xfrm>
            <a:off x="3749040" y="0"/>
            <a:ext cx="5394960" cy="5143500"/>
          </a:xfrm>
          <a:prstGeom prst="rect">
            <a:avLst/>
          </a:prstGeom>
        </p:spPr>
      </p:pic>
    </p:spTree>
    <p:extLst>
      <p:ext uri="{BB962C8B-B14F-4D97-AF65-F5344CB8AC3E}">
        <p14:creationId xmlns:p14="http://schemas.microsoft.com/office/powerpoint/2010/main" val="399889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Conclusão</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análise feita a partir do </a:t>
            </a:r>
            <a:r>
              <a:rPr lang="pt-BR" sz="1200" dirty="0" err="1">
                <a:solidFill>
                  <a:schemeClr val="bg1">
                    <a:lumMod val="95000"/>
                  </a:schemeClr>
                </a:solidFill>
              </a:rPr>
              <a:t>dataset</a:t>
            </a:r>
            <a:r>
              <a:rPr lang="pt-BR" sz="1200" dirty="0">
                <a:solidFill>
                  <a:schemeClr val="bg1">
                    <a:lumMod val="95000"/>
                  </a:schemeClr>
                </a:solidFill>
              </a:rPr>
              <a:t> selecionada teve como objetivo identificar fraudes nas compras com cartão de crédito. Para isso, fizemos testes no modelo utilizando diferentes variáveis e metodologias para chegar no resultado com maior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Com base nos modelos, chegamos a conclusão que o algoritmo com maior aderência ao </a:t>
            </a:r>
            <a:r>
              <a:rPr lang="pt-BR" sz="1200" dirty="0" err="1">
                <a:solidFill>
                  <a:schemeClr val="bg1">
                    <a:lumMod val="95000"/>
                  </a:schemeClr>
                </a:solidFill>
              </a:rPr>
              <a:t>dataset</a:t>
            </a:r>
            <a:r>
              <a:rPr lang="pt-BR" sz="1200" dirty="0">
                <a:solidFill>
                  <a:schemeClr val="bg1">
                    <a:lumMod val="95000"/>
                  </a:schemeClr>
                </a:solidFill>
              </a:rPr>
              <a:t> selecionado é 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regression</a:t>
            </a:r>
            <a:r>
              <a:rPr lang="pt-BR" sz="1200" dirty="0">
                <a:solidFill>
                  <a:schemeClr val="bg1">
                    <a:lumMod val="95000"/>
                  </a:schemeClr>
                </a:solidFill>
              </a:rPr>
              <a:t>” chegando a acurácia de 99,9%</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Os métodos baseados em árvores nos dão modelos preditivos de alta precisão, estabilidade e facilidade de interpretação. </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Sua representação gráfica é muito intuitiva e permite relacionar as hipóteses facilmente.</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Além disso, esse algoritmo requer menos limpeza em comparação aos outros modelos e, até certo nível, não é influenciado por “outliers”.</a:t>
            </a:r>
          </a:p>
        </p:txBody>
      </p:sp>
      <p:pic>
        <p:nvPicPr>
          <p:cNvPr id="12" name="Imagem 11" descr="Diagrama&#10;&#10;Descrição gerada automaticamente">
            <a:extLst>
              <a:ext uri="{FF2B5EF4-FFF2-40B4-BE49-F238E27FC236}">
                <a16:creationId xmlns:a16="http://schemas.microsoft.com/office/drawing/2014/main" id="{16EC0ABE-EC70-256A-3C90-9BEA14E0EF53}"/>
              </a:ext>
            </a:extLst>
          </p:cNvPr>
          <p:cNvPicPr>
            <a:picLocks noChangeAspect="1"/>
          </p:cNvPicPr>
          <p:nvPr/>
        </p:nvPicPr>
        <p:blipFill rotWithShape="1">
          <a:blip r:embed="rId3"/>
          <a:srcRect l="14016" t="15393" r="11848" b="13313"/>
          <a:stretch/>
        </p:blipFill>
        <p:spPr>
          <a:xfrm>
            <a:off x="5046058" y="1798319"/>
            <a:ext cx="3969692" cy="1694007"/>
          </a:xfrm>
          <a:prstGeom prst="rect">
            <a:avLst/>
          </a:prstGeom>
        </p:spPr>
      </p:pic>
    </p:spTree>
    <p:extLst>
      <p:ext uri="{BB962C8B-B14F-4D97-AF65-F5344CB8AC3E}">
        <p14:creationId xmlns:p14="http://schemas.microsoft.com/office/powerpoint/2010/main" val="135916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Agenda</a:t>
            </a:r>
            <a:endParaRPr/>
          </a:p>
        </p:txBody>
      </p:sp>
      <p:sp>
        <p:nvSpPr>
          <p:cNvPr id="140" name="Google Shape;140;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pt-BR" dirty="0"/>
              <a:t>Equipe;</a:t>
            </a:r>
            <a:endParaRPr dirty="0"/>
          </a:p>
          <a:p>
            <a:pPr marL="457200" lvl="0" indent="-311150" algn="l" rtl="0">
              <a:lnSpc>
                <a:spcPct val="150000"/>
              </a:lnSpc>
              <a:spcBef>
                <a:spcPts val="0"/>
              </a:spcBef>
              <a:spcAft>
                <a:spcPts val="0"/>
              </a:spcAft>
              <a:buSzPts val="1300"/>
              <a:buChar char="●"/>
            </a:pPr>
            <a:r>
              <a:rPr lang="pt-BR" dirty="0"/>
              <a:t>Introdução;</a:t>
            </a:r>
          </a:p>
          <a:p>
            <a:pPr marL="457200" lvl="0" indent="-311150" algn="l" rtl="0">
              <a:lnSpc>
                <a:spcPct val="150000"/>
              </a:lnSpc>
              <a:spcBef>
                <a:spcPts val="0"/>
              </a:spcBef>
              <a:spcAft>
                <a:spcPts val="0"/>
              </a:spcAft>
              <a:buSzPts val="1300"/>
              <a:buChar char="●"/>
            </a:pPr>
            <a:r>
              <a:rPr lang="pt-BR" dirty="0"/>
              <a:t>Dataset;</a:t>
            </a:r>
            <a:endParaRPr dirty="0"/>
          </a:p>
          <a:p>
            <a:pPr marL="457200" lvl="0" indent="-311150" algn="l" rtl="0">
              <a:lnSpc>
                <a:spcPct val="150000"/>
              </a:lnSpc>
              <a:spcBef>
                <a:spcPts val="0"/>
              </a:spcBef>
              <a:spcAft>
                <a:spcPts val="0"/>
              </a:spcAft>
              <a:buSzPts val="1300"/>
              <a:buChar char="●"/>
            </a:pPr>
            <a:r>
              <a:rPr lang="pt-BR" dirty="0"/>
              <a:t>Modelo 1 - KNN;</a:t>
            </a:r>
            <a:endParaRPr dirty="0"/>
          </a:p>
          <a:p>
            <a:pPr marL="457200" lvl="0" indent="-311150" algn="l" rtl="0">
              <a:lnSpc>
                <a:spcPct val="150000"/>
              </a:lnSpc>
              <a:spcBef>
                <a:spcPts val="0"/>
              </a:spcBef>
              <a:spcAft>
                <a:spcPts val="0"/>
              </a:spcAft>
              <a:buSzPts val="1300"/>
              <a:buChar char="●"/>
            </a:pPr>
            <a:r>
              <a:rPr lang="pt-BR" dirty="0"/>
              <a:t>Modelo 2 – Arvore de decisão;</a:t>
            </a:r>
            <a:endParaRPr dirty="0"/>
          </a:p>
          <a:p>
            <a:pPr marL="457200" lvl="0" indent="-311150" algn="l" rtl="0">
              <a:lnSpc>
                <a:spcPct val="150000"/>
              </a:lnSpc>
              <a:spcBef>
                <a:spcPts val="0"/>
              </a:spcBef>
              <a:spcAft>
                <a:spcPts val="0"/>
              </a:spcAft>
              <a:buSzPts val="1300"/>
              <a:buChar char="●"/>
            </a:pPr>
            <a:r>
              <a:rPr lang="pt-BR" dirty="0"/>
              <a:t>Modelo 3 – </a:t>
            </a:r>
            <a:r>
              <a:rPr lang="pt-BR" dirty="0" err="1"/>
              <a:t>Naive</a:t>
            </a:r>
            <a:r>
              <a:rPr lang="pt-BR" dirty="0"/>
              <a:t> </a:t>
            </a:r>
            <a:r>
              <a:rPr lang="pt-BR" dirty="0" err="1"/>
              <a:t>Bayes</a:t>
            </a:r>
            <a:r>
              <a:rPr lang="pt-BR" dirty="0"/>
              <a:t>;</a:t>
            </a:r>
            <a:endParaRPr dirty="0"/>
          </a:p>
          <a:p>
            <a:pPr marL="457200" lvl="0" indent="-311150" algn="l" rtl="0">
              <a:lnSpc>
                <a:spcPct val="150000"/>
              </a:lnSpc>
              <a:spcBef>
                <a:spcPts val="0"/>
              </a:spcBef>
              <a:spcAft>
                <a:spcPts val="0"/>
              </a:spcAft>
              <a:buSzPts val="1300"/>
              <a:buChar char="●"/>
            </a:pPr>
            <a:r>
              <a:rPr lang="pt-BR" dirty="0"/>
              <a:t>Resultados;</a:t>
            </a:r>
            <a:endParaRPr dirty="0"/>
          </a:p>
          <a:p>
            <a:pPr marL="457200" lvl="0" indent="-311150" algn="l" rtl="0">
              <a:lnSpc>
                <a:spcPct val="150000"/>
              </a:lnSpc>
              <a:spcBef>
                <a:spcPts val="0"/>
              </a:spcBef>
              <a:spcAft>
                <a:spcPts val="0"/>
              </a:spcAft>
              <a:buSzPts val="1300"/>
              <a:buChar char="●"/>
            </a:pPr>
            <a:r>
              <a:rPr lang="pt-BR" dirty="0"/>
              <a:t>Conclusão;</a:t>
            </a:r>
            <a:endParaRPr dirty="0"/>
          </a:p>
        </p:txBody>
      </p:sp>
      <p:pic>
        <p:nvPicPr>
          <p:cNvPr id="141" name="Google Shape;141;p14"/>
          <p:cNvPicPr preferRelativeResize="0"/>
          <p:nvPr/>
        </p:nvPicPr>
        <p:blipFill rotWithShape="1">
          <a:blip r:embed="rId3">
            <a:alphaModFix/>
          </a:blip>
          <a:srcRect l="48997"/>
          <a:stretch/>
        </p:blipFill>
        <p:spPr>
          <a:xfrm>
            <a:off x="5211328" y="0"/>
            <a:ext cx="3932676"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018500" y="5579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a:t>Equipe</a:t>
            </a:r>
            <a:endParaRPr/>
          </a:p>
        </p:txBody>
      </p:sp>
      <p:pic>
        <p:nvPicPr>
          <p:cNvPr id="4" name="Espaço Reservado para Imagem 16">
            <a:extLst>
              <a:ext uri="{FF2B5EF4-FFF2-40B4-BE49-F238E27FC236}">
                <a16:creationId xmlns:a16="http://schemas.microsoft.com/office/drawing/2014/main" id="{BA7FC065-0C52-E9EA-E8C7-D2A2D6ADF2B7}"/>
              </a:ext>
            </a:extLst>
          </p:cNvPr>
          <p:cNvPicPr>
            <a:picLocks noChangeAspect="1"/>
          </p:cNvPicPr>
          <p:nvPr/>
        </p:nvPicPr>
        <p:blipFill>
          <a:blip r:embed="rId3"/>
          <a:srcRect/>
          <a:stretch/>
        </p:blipFill>
        <p:spPr>
          <a:xfrm>
            <a:off x="538842" y="1599932"/>
            <a:ext cx="1221619" cy="1221619"/>
          </a:xfrm>
          <a:prstGeom prst="rect">
            <a:avLst/>
          </a:prstGeom>
        </p:spPr>
      </p:pic>
      <p:sp>
        <p:nvSpPr>
          <p:cNvPr id="5" name="Espaço Reservado para Texto 46">
            <a:extLst>
              <a:ext uri="{FF2B5EF4-FFF2-40B4-BE49-F238E27FC236}">
                <a16:creationId xmlns:a16="http://schemas.microsoft.com/office/drawing/2014/main" id="{2E8D3D2B-AE99-5AB9-B179-009E01EBFCC8}"/>
              </a:ext>
            </a:extLst>
          </p:cNvPr>
          <p:cNvSpPr txBox="1">
            <a:spLocks/>
          </p:cNvSpPr>
          <p:nvPr/>
        </p:nvSpPr>
        <p:spPr>
          <a:xfrm>
            <a:off x="5793122" y="2902624"/>
            <a:ext cx="1594565"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Rodrigo </a:t>
            </a:r>
            <a:r>
              <a:rPr lang="pt-BR" sz="1200" dirty="0" err="1">
                <a:solidFill>
                  <a:schemeClr val="bg1">
                    <a:lumMod val="95000"/>
                    <a:alpha val="60000"/>
                  </a:schemeClr>
                </a:solidFill>
              </a:rPr>
              <a:t>Naoto</a:t>
            </a:r>
            <a:endParaRPr lang="pt-BR" sz="1200" dirty="0">
              <a:solidFill>
                <a:schemeClr val="bg1">
                  <a:lumMod val="95000"/>
                  <a:alpha val="60000"/>
                </a:schemeClr>
              </a:solidFill>
            </a:endParaRPr>
          </a:p>
        </p:txBody>
      </p:sp>
      <p:sp>
        <p:nvSpPr>
          <p:cNvPr id="6" name="Espaço Reservado para Texto 44">
            <a:extLst>
              <a:ext uri="{FF2B5EF4-FFF2-40B4-BE49-F238E27FC236}">
                <a16:creationId xmlns:a16="http://schemas.microsoft.com/office/drawing/2014/main" id="{1299E2A3-6F89-478C-E654-562C5D613974}"/>
              </a:ext>
            </a:extLst>
          </p:cNvPr>
          <p:cNvSpPr txBox="1">
            <a:spLocks/>
          </p:cNvSpPr>
          <p:nvPr/>
        </p:nvSpPr>
        <p:spPr>
          <a:xfrm>
            <a:off x="4076559" y="2924530"/>
            <a:ext cx="1350788" cy="235269"/>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Bergson Araújo</a:t>
            </a:r>
          </a:p>
        </p:txBody>
      </p:sp>
      <p:pic>
        <p:nvPicPr>
          <p:cNvPr id="7" name="Imagem 6" descr="Pessoa de óculos e blusa azul&#10;&#10;Descrição gerada automaticamente">
            <a:extLst>
              <a:ext uri="{FF2B5EF4-FFF2-40B4-BE49-F238E27FC236}">
                <a16:creationId xmlns:a16="http://schemas.microsoft.com/office/drawing/2014/main" id="{5987E509-0C35-E0C4-AB9B-4C2E44CD744C}"/>
              </a:ext>
            </a:extLst>
          </p:cNvPr>
          <p:cNvPicPr>
            <a:picLocks noChangeAspect="1"/>
          </p:cNvPicPr>
          <p:nvPr/>
        </p:nvPicPr>
        <p:blipFill>
          <a:blip r:embed="rId4"/>
          <a:stretch>
            <a:fillRect/>
          </a:stretch>
        </p:blipFill>
        <p:spPr>
          <a:xfrm>
            <a:off x="2228381" y="1600472"/>
            <a:ext cx="1225853" cy="1225853"/>
          </a:xfrm>
          <a:prstGeom prst="rect">
            <a:avLst/>
          </a:prstGeom>
        </p:spPr>
      </p:pic>
      <p:pic>
        <p:nvPicPr>
          <p:cNvPr id="8" name="Imagem 7" descr="Homem tirando foto de si mesmo&#10;&#10;Descrição gerada automaticamente">
            <a:extLst>
              <a:ext uri="{FF2B5EF4-FFF2-40B4-BE49-F238E27FC236}">
                <a16:creationId xmlns:a16="http://schemas.microsoft.com/office/drawing/2014/main" id="{38F11F3F-55B9-E8C0-1465-E925013FCD76}"/>
              </a:ext>
            </a:extLst>
          </p:cNvPr>
          <p:cNvPicPr>
            <a:picLocks noChangeAspect="1"/>
          </p:cNvPicPr>
          <p:nvPr/>
        </p:nvPicPr>
        <p:blipFill>
          <a:blip r:embed="rId5"/>
          <a:stretch>
            <a:fillRect/>
          </a:stretch>
        </p:blipFill>
        <p:spPr>
          <a:xfrm>
            <a:off x="4063580" y="1599932"/>
            <a:ext cx="1080363" cy="1225853"/>
          </a:xfrm>
          <a:prstGeom prst="rect">
            <a:avLst/>
          </a:prstGeom>
        </p:spPr>
      </p:pic>
      <p:pic>
        <p:nvPicPr>
          <p:cNvPr id="9" name="Imagem 8" descr="Homem dentro de carro&#10;&#10;Descrição gerada automaticamente">
            <a:extLst>
              <a:ext uri="{FF2B5EF4-FFF2-40B4-BE49-F238E27FC236}">
                <a16:creationId xmlns:a16="http://schemas.microsoft.com/office/drawing/2014/main" id="{A7274895-0173-3A73-02EB-43FD0223D55B}"/>
              </a:ext>
            </a:extLst>
          </p:cNvPr>
          <p:cNvPicPr>
            <a:picLocks noChangeAspect="1"/>
          </p:cNvPicPr>
          <p:nvPr/>
        </p:nvPicPr>
        <p:blipFill rotWithShape="1">
          <a:blip r:embed="rId6"/>
          <a:srcRect t="19699" b="18146"/>
          <a:stretch/>
        </p:blipFill>
        <p:spPr>
          <a:xfrm>
            <a:off x="5757353" y="1578680"/>
            <a:ext cx="1124797" cy="1242871"/>
          </a:xfrm>
          <a:prstGeom prst="rect">
            <a:avLst/>
          </a:prstGeom>
        </p:spPr>
      </p:pic>
      <p:sp>
        <p:nvSpPr>
          <p:cNvPr id="10" name="Espaço Reservado para Texto 42">
            <a:extLst>
              <a:ext uri="{FF2B5EF4-FFF2-40B4-BE49-F238E27FC236}">
                <a16:creationId xmlns:a16="http://schemas.microsoft.com/office/drawing/2014/main" id="{63D3D1C8-1285-6D0D-1CF7-1DDDFA89C67E}"/>
              </a:ext>
            </a:extLst>
          </p:cNvPr>
          <p:cNvSpPr txBox="1">
            <a:spLocks/>
          </p:cNvSpPr>
          <p:nvPr/>
        </p:nvSpPr>
        <p:spPr>
          <a:xfrm>
            <a:off x="2325367" y="2902624"/>
            <a:ext cx="1350787" cy="257175"/>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Diego Honda</a:t>
            </a:r>
          </a:p>
        </p:txBody>
      </p:sp>
      <p:sp>
        <p:nvSpPr>
          <p:cNvPr id="11" name="Espaço Reservado para Texto 40">
            <a:extLst>
              <a:ext uri="{FF2B5EF4-FFF2-40B4-BE49-F238E27FC236}">
                <a16:creationId xmlns:a16="http://schemas.microsoft.com/office/drawing/2014/main" id="{F7859205-286F-4A91-2F52-E68BDE0AF568}"/>
              </a:ext>
            </a:extLst>
          </p:cNvPr>
          <p:cNvSpPr txBox="1">
            <a:spLocks/>
          </p:cNvSpPr>
          <p:nvPr/>
        </p:nvSpPr>
        <p:spPr>
          <a:xfrm>
            <a:off x="677389" y="2902624"/>
            <a:ext cx="1239314" cy="26062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200" dirty="0">
                <a:solidFill>
                  <a:schemeClr val="bg1">
                    <a:lumMod val="95000"/>
                    <a:alpha val="60000"/>
                  </a:schemeClr>
                </a:solidFill>
              </a:rPr>
              <a:t>Lídia Souza</a:t>
            </a:r>
          </a:p>
        </p:txBody>
      </p:sp>
      <p:pic>
        <p:nvPicPr>
          <p:cNvPr id="12" name="Imagem 11" descr="Rosto de mulher visto de perto&#10;&#10;Descrição gerada automaticamente com confiança média">
            <a:extLst>
              <a:ext uri="{FF2B5EF4-FFF2-40B4-BE49-F238E27FC236}">
                <a16:creationId xmlns:a16="http://schemas.microsoft.com/office/drawing/2014/main" id="{01ACE9D3-9882-2785-CDAE-558D9B8AFCD0}"/>
              </a:ext>
            </a:extLst>
          </p:cNvPr>
          <p:cNvPicPr>
            <a:picLocks noChangeAspect="1"/>
          </p:cNvPicPr>
          <p:nvPr/>
        </p:nvPicPr>
        <p:blipFill>
          <a:blip r:embed="rId7"/>
          <a:stretch>
            <a:fillRect/>
          </a:stretch>
        </p:blipFill>
        <p:spPr>
          <a:xfrm rot="5400000">
            <a:off x="7387687" y="1578680"/>
            <a:ext cx="1242871" cy="1242871"/>
          </a:xfrm>
          <a:prstGeom prst="rect">
            <a:avLst/>
          </a:prstGeom>
        </p:spPr>
      </p:pic>
      <p:sp>
        <p:nvSpPr>
          <p:cNvPr id="13" name="Espaço Reservado para Texto 40">
            <a:extLst>
              <a:ext uri="{FF2B5EF4-FFF2-40B4-BE49-F238E27FC236}">
                <a16:creationId xmlns:a16="http://schemas.microsoft.com/office/drawing/2014/main" id="{D550293B-BA24-1B23-3106-E9C03CE7F642}"/>
              </a:ext>
            </a:extLst>
          </p:cNvPr>
          <p:cNvSpPr txBox="1">
            <a:spLocks/>
          </p:cNvSpPr>
          <p:nvPr/>
        </p:nvSpPr>
        <p:spPr>
          <a:xfrm>
            <a:off x="7341040" y="2902624"/>
            <a:ext cx="1948408"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16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Letícia Rossaneis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3304423" y="356556"/>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800" dirty="0"/>
              <a:t>Introdução</a:t>
            </a:r>
            <a:endParaRPr dirty="0"/>
          </a:p>
        </p:txBody>
      </p:sp>
      <p:sp>
        <p:nvSpPr>
          <p:cNvPr id="154" name="Google Shape;154;p16"/>
          <p:cNvSpPr txBox="1">
            <a:spLocks noGrp="1"/>
          </p:cNvSpPr>
          <p:nvPr>
            <p:ph type="body" idx="1"/>
          </p:nvPr>
        </p:nvSpPr>
        <p:spPr>
          <a:xfrm>
            <a:off x="3304423" y="1116149"/>
            <a:ext cx="4939354" cy="3200669"/>
          </a:xfrm>
          <a:prstGeom prst="rect">
            <a:avLst/>
          </a:prstGeom>
        </p:spPr>
        <p:txBody>
          <a:bodyPr spcFirstLastPara="1" wrap="square" lIns="91425" tIns="91425" rIns="91425" bIns="91425" anchor="t" anchorCtr="0">
            <a:normAutofit lnSpcReduction="10000"/>
          </a:bodyPr>
          <a:lstStyle/>
          <a:p>
            <a:pPr marL="285750" lvl="0" indent="-285750" algn="l" rtl="0">
              <a:spcBef>
                <a:spcPts val="0"/>
              </a:spcBef>
              <a:spcAft>
                <a:spcPts val="1200"/>
              </a:spcAft>
              <a:buFont typeface="Arial" panose="020B0604020202020204" pitchFamily="34" charset="0"/>
              <a:buChar char="•"/>
            </a:pPr>
            <a:r>
              <a:rPr lang="pt-BR" dirty="0"/>
              <a:t>Os pagamentos digitais estão evoluindo, mas os criminosos cibernéticos também.</a:t>
            </a:r>
          </a:p>
          <a:p>
            <a:pPr marL="285750" lvl="0" indent="-285750" algn="l" rtl="0">
              <a:spcBef>
                <a:spcPts val="0"/>
              </a:spcBef>
              <a:spcAft>
                <a:spcPts val="1200"/>
              </a:spcAft>
              <a:buFont typeface="Arial" panose="020B0604020202020204" pitchFamily="34" charset="0"/>
              <a:buChar char="•"/>
            </a:pPr>
            <a:r>
              <a:rPr lang="pt-BR" dirty="0"/>
              <a:t>O uso de cartões como meio de pagamento em compras na internet e em aplicativos aumentou 46,5% no 2º trimestre de 2021 em comparação com o mesmo período de 2020.</a:t>
            </a:r>
          </a:p>
          <a:p>
            <a:pPr marL="285750" indent="-285750">
              <a:spcAft>
                <a:spcPts val="1200"/>
              </a:spcAft>
              <a:buFont typeface="Arial" panose="020B0604020202020204" pitchFamily="34" charset="0"/>
              <a:buChar char="•"/>
            </a:pPr>
            <a:r>
              <a:rPr lang="pt-BR" dirty="0"/>
              <a:t>No mundo digital de hoje, onde trilhões de transações com cartões acontecem por dia, a detecção de fraudes é um desafio.</a:t>
            </a:r>
          </a:p>
          <a:p>
            <a:pPr marL="285750" indent="-285750">
              <a:spcAft>
                <a:spcPts val="1200"/>
              </a:spcAft>
              <a:buFont typeface="Arial" panose="020B0604020202020204" pitchFamily="34" charset="0"/>
              <a:buChar char="•"/>
            </a:pPr>
            <a:r>
              <a:rPr lang="pt-BR" dirty="0"/>
              <a:t>Através das informações coletadas, nosso objetivo é detectar possíveis transações fraudulentas com base nos dados das compras.</a:t>
            </a:r>
          </a:p>
          <a:p>
            <a:pPr marL="0" lvl="0" indent="0" algn="l" rtl="0">
              <a:spcBef>
                <a:spcPts val="0"/>
              </a:spcBef>
              <a:spcAft>
                <a:spcPts val="1200"/>
              </a:spcAft>
              <a:buNone/>
            </a:pPr>
            <a:endParaRPr lang="pt-BR" dirty="0"/>
          </a:p>
        </p:txBody>
      </p:sp>
      <p:pic>
        <p:nvPicPr>
          <p:cNvPr id="9" name="Imagem 8" descr="Mouse de computador&#10;&#10;Descrição gerada automaticamente com confiança média">
            <a:extLst>
              <a:ext uri="{FF2B5EF4-FFF2-40B4-BE49-F238E27FC236}">
                <a16:creationId xmlns:a16="http://schemas.microsoft.com/office/drawing/2014/main" id="{8AB1DF3E-AE95-D226-AF23-A222794C7A7C}"/>
              </a:ext>
            </a:extLst>
          </p:cNvPr>
          <p:cNvPicPr>
            <a:picLocks noChangeAspect="1"/>
          </p:cNvPicPr>
          <p:nvPr/>
        </p:nvPicPr>
        <p:blipFill rotWithShape="1">
          <a:blip r:embed="rId3"/>
          <a:srcRect r="39914"/>
          <a:stretch/>
        </p:blipFill>
        <p:spPr>
          <a:xfrm>
            <a:off x="0" y="0"/>
            <a:ext cx="309053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245327" y="2114700"/>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Dataset</a:t>
            </a:r>
            <a:endParaRPr sz="2800" dirty="0"/>
          </a:p>
        </p:txBody>
      </p:sp>
      <p:pic>
        <p:nvPicPr>
          <p:cNvPr id="5" name="Imagem 4" descr="Teclado de computador&#10;&#10;Descrição gerada automaticamente">
            <a:extLst>
              <a:ext uri="{FF2B5EF4-FFF2-40B4-BE49-F238E27FC236}">
                <a16:creationId xmlns:a16="http://schemas.microsoft.com/office/drawing/2014/main" id="{96EB0026-B4E4-9EB9-5E2B-C7AE9C117B12}"/>
              </a:ext>
            </a:extLst>
          </p:cNvPr>
          <p:cNvPicPr>
            <a:picLocks noChangeAspect="1"/>
          </p:cNvPicPr>
          <p:nvPr/>
        </p:nvPicPr>
        <p:blipFill>
          <a:blip r:embed="rId3"/>
          <a:stretch>
            <a:fillRect/>
          </a:stretch>
        </p:blipFill>
        <p:spPr>
          <a:xfrm>
            <a:off x="3408218" y="1073277"/>
            <a:ext cx="5735782" cy="2996946"/>
          </a:xfrm>
          <a:prstGeom prst="rect">
            <a:avLst/>
          </a:prstGeom>
        </p:spPr>
      </p:pic>
    </p:spTree>
    <p:extLst>
      <p:ext uri="{BB962C8B-B14F-4D97-AF65-F5344CB8AC3E}">
        <p14:creationId xmlns:p14="http://schemas.microsoft.com/office/powerpoint/2010/main" val="66161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Dataset</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71732" y="991600"/>
            <a:ext cx="7501213" cy="529681"/>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t>
            </a:r>
            <a:r>
              <a:rPr lang="pt-BR" sz="1200" dirty="0" err="1">
                <a:solidFill>
                  <a:schemeClr val="bg1">
                    <a:lumMod val="95000"/>
                  </a:schemeClr>
                </a:solidFill>
              </a:rPr>
              <a:t>dataset</a:t>
            </a:r>
            <a:r>
              <a:rPr lang="pt-BR" sz="1200" dirty="0">
                <a:solidFill>
                  <a:schemeClr val="bg1">
                    <a:lumMod val="95000"/>
                  </a:schemeClr>
                </a:solidFill>
              </a:rPr>
              <a:t> escolhido possui 8 colunas e 1.000.000 de transações envolvendo cartão de crédito.</a:t>
            </a:r>
            <a:endParaRPr lang="pt-BR" dirty="0">
              <a:solidFill>
                <a:schemeClr val="bg1">
                  <a:lumMod val="95000"/>
                </a:schemeClr>
              </a:solidFill>
            </a:endParaRPr>
          </a:p>
        </p:txBody>
      </p:sp>
      <p:graphicFrame>
        <p:nvGraphicFramePr>
          <p:cNvPr id="12" name="Tabela 11">
            <a:extLst>
              <a:ext uri="{FF2B5EF4-FFF2-40B4-BE49-F238E27FC236}">
                <a16:creationId xmlns:a16="http://schemas.microsoft.com/office/drawing/2014/main" id="{8531F1D8-F27F-FD71-40C9-A897CA6D66BC}"/>
              </a:ext>
            </a:extLst>
          </p:cNvPr>
          <p:cNvGraphicFramePr>
            <a:graphicFrameLocks noGrp="1"/>
          </p:cNvGraphicFramePr>
          <p:nvPr>
            <p:extLst>
              <p:ext uri="{D42A27DB-BD31-4B8C-83A1-F6EECF244321}">
                <p14:modId xmlns:p14="http://schemas.microsoft.com/office/powerpoint/2010/main" val="2583556831"/>
              </p:ext>
            </p:extLst>
          </p:nvPr>
        </p:nvGraphicFramePr>
        <p:xfrm>
          <a:off x="1039602" y="1907720"/>
          <a:ext cx="7231049" cy="1714500"/>
        </p:xfrm>
        <a:graphic>
          <a:graphicData uri="http://schemas.openxmlformats.org/drawingml/2006/table">
            <a:tbl>
              <a:tblPr>
                <a:tableStyleId>{793D81CF-94F2-401A-BA57-92F5A7B2D0C5}</a:tableStyleId>
              </a:tblPr>
              <a:tblGrid>
                <a:gridCol w="2403687">
                  <a:extLst>
                    <a:ext uri="{9D8B030D-6E8A-4147-A177-3AD203B41FA5}">
                      <a16:colId xmlns:a16="http://schemas.microsoft.com/office/drawing/2014/main" val="3694937782"/>
                    </a:ext>
                  </a:extLst>
                </a:gridCol>
                <a:gridCol w="4827362">
                  <a:extLst>
                    <a:ext uri="{9D8B030D-6E8A-4147-A177-3AD203B41FA5}">
                      <a16:colId xmlns:a16="http://schemas.microsoft.com/office/drawing/2014/main" val="849185512"/>
                    </a:ext>
                  </a:extLst>
                </a:gridCol>
              </a:tblGrid>
              <a:tr h="190500">
                <a:tc>
                  <a:txBody>
                    <a:bodyPr/>
                    <a:lstStyle/>
                    <a:p>
                      <a:pPr algn="l" fontAlgn="b"/>
                      <a:r>
                        <a:rPr lang="pt-BR" sz="1100" u="none" strike="noStrike" dirty="0">
                          <a:solidFill>
                            <a:schemeClr val="bg1"/>
                          </a:solidFill>
                          <a:effectLst/>
                        </a:rPr>
                        <a:t>Nome da Coluna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u="none" strike="noStrike" dirty="0">
                          <a:solidFill>
                            <a:schemeClr val="bg1"/>
                          </a:solidFill>
                          <a:effectLst/>
                        </a:rPr>
                        <a:t>Descrição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273173723"/>
                  </a:ext>
                </a:extLst>
              </a:tr>
              <a:tr h="190500">
                <a:tc>
                  <a:txBody>
                    <a:bodyPr/>
                    <a:lstStyle/>
                    <a:p>
                      <a:pPr algn="l" fontAlgn="b"/>
                      <a:r>
                        <a:rPr lang="pt-BR" sz="1100" u="none" strike="noStrike" dirty="0" err="1">
                          <a:solidFill>
                            <a:schemeClr val="bg1"/>
                          </a:solidFill>
                          <a:effectLst/>
                        </a:rPr>
                        <a:t>distance_from_home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distância de casa onde a transação aconteceu.</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9004006"/>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distância da última transação aconteceu.</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8554469"/>
                  </a:ext>
                </a:extLst>
              </a:tr>
              <a:tr h="190500">
                <a:tc>
                  <a:txBody>
                    <a:bodyPr/>
                    <a:lstStyle/>
                    <a:p>
                      <a:pPr algn="l" fontAlgn="b"/>
                      <a:r>
                        <a:rPr lang="en-US" sz="1100" u="none" strike="noStrike" dirty="0" err="1">
                          <a:solidFill>
                            <a:schemeClr val="bg1"/>
                          </a:solidFill>
                          <a:effectLst/>
                        </a:rPr>
                        <a:t>ratio_to_median_purchase_price</a:t>
                      </a:r>
                      <a:endParaRPr lang="en-US"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Razão da transação do preço de compra para o preço de compra mediano.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69362387"/>
                  </a:ext>
                </a:extLst>
              </a:tr>
              <a:tr h="190500">
                <a:tc>
                  <a:txBody>
                    <a:bodyPr/>
                    <a:lstStyle/>
                    <a:p>
                      <a:pPr algn="l" fontAlgn="b"/>
                      <a:r>
                        <a:rPr lang="pt-BR" sz="1100" u="none" strike="noStrike">
                          <a:solidFill>
                            <a:schemeClr val="bg1"/>
                          </a:solidFill>
                          <a:effectLst/>
                        </a:rPr>
                        <a:t>repeat_varejista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É a transação aconteceu do mesmo 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42549494"/>
                  </a:ext>
                </a:extLst>
              </a:tr>
              <a:tr h="190500">
                <a:tc>
                  <a:txBody>
                    <a:bodyPr/>
                    <a:lstStyle/>
                    <a:p>
                      <a:pPr algn="l" fontAlgn="b"/>
                      <a:r>
                        <a:rPr lang="pt-BR" sz="1100" u="none" strike="noStrike">
                          <a:solidFill>
                            <a:schemeClr val="bg1"/>
                          </a:solidFill>
                          <a:effectLst/>
                        </a:rPr>
                        <a:t>chip_usado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É a transação através de chip (cartão de crédito).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74287250"/>
                  </a:ext>
                </a:extLst>
              </a:tr>
              <a:tr h="190500">
                <a:tc>
                  <a:txBody>
                    <a:bodyPr/>
                    <a:lstStyle/>
                    <a:p>
                      <a:pPr algn="l" fontAlgn="b"/>
                      <a:r>
                        <a:rPr lang="pt-BR" sz="1100" u="none" strike="noStrike">
                          <a:solidFill>
                            <a:schemeClr val="bg1"/>
                          </a:solidFill>
                          <a:effectLst/>
                        </a:rPr>
                        <a:t>número_pino 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transação aconteceu usando o número PIN.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16149718"/>
                  </a:ext>
                </a:extLst>
              </a:tr>
              <a:tr h="190500">
                <a:tc>
                  <a:txBody>
                    <a:bodyPr/>
                    <a:lstStyle/>
                    <a:p>
                      <a:pPr algn="l" fontAlgn="b"/>
                      <a:r>
                        <a:rPr lang="pt-BR" sz="1100" u="none" strike="noStrike">
                          <a:solidFill>
                            <a:schemeClr val="bg1"/>
                          </a:solidFill>
                          <a:effectLst/>
                        </a:rPr>
                        <a:t>pedido online</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um pedido online.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0467653"/>
                  </a:ext>
                </a:extLst>
              </a:tr>
              <a:tr h="190500">
                <a:tc>
                  <a:txBody>
                    <a:bodyPr/>
                    <a:lstStyle/>
                    <a:p>
                      <a:pPr algn="l" fontAlgn="b"/>
                      <a:r>
                        <a:rPr lang="pt-BR" sz="1100" u="none" strike="noStrike" dirty="0">
                          <a:solidFill>
                            <a:schemeClr val="bg1"/>
                          </a:solidFill>
                          <a:effectLst/>
                        </a:rPr>
                        <a:t>fraude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fraudulenta.</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2687494"/>
                  </a:ext>
                </a:extLst>
              </a:tr>
            </a:tbl>
          </a:graphicData>
        </a:graphic>
      </p:graphicFrame>
    </p:spTree>
    <p:extLst>
      <p:ext uri="{BB962C8B-B14F-4D97-AF65-F5344CB8AC3E}">
        <p14:creationId xmlns:p14="http://schemas.microsoft.com/office/powerpoint/2010/main" val="329091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1 -</a:t>
            </a:r>
            <a:br>
              <a:rPr lang="pt-BR" sz="3600" dirty="0"/>
            </a:br>
            <a:r>
              <a:rPr lang="pt-BR" sz="3600" dirty="0"/>
              <a:t>KNN</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CFF4BBA-BD2F-D131-E1BA-799A7C7B91F0}"/>
              </a:ext>
            </a:extLst>
          </p:cNvPr>
          <p:cNvPicPr>
            <a:picLocks noChangeAspect="1"/>
          </p:cNvPicPr>
          <p:nvPr/>
        </p:nvPicPr>
        <p:blipFill rotWithShape="1">
          <a:blip r:embed="rId3"/>
          <a:srcRect l="18346" t="943"/>
          <a:stretch/>
        </p:blipFill>
        <p:spPr>
          <a:xfrm>
            <a:off x="3739127" y="34635"/>
            <a:ext cx="5404873" cy="5095009"/>
          </a:xfrm>
          <a:prstGeom prst="rect">
            <a:avLst/>
          </a:prstGeom>
        </p:spPr>
      </p:pic>
    </p:spTree>
    <p:extLst>
      <p:ext uri="{BB962C8B-B14F-4D97-AF65-F5344CB8AC3E}">
        <p14:creationId xmlns:p14="http://schemas.microsoft.com/office/powerpoint/2010/main" val="184344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KNN</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54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r>
              <a:rPr lang="pt-BR" sz="3600" dirty="0"/>
              <a:t>Modelo 2 -</a:t>
            </a:r>
            <a:br>
              <a:rPr lang="pt-BR" sz="3600" dirty="0"/>
            </a:br>
            <a:r>
              <a:rPr lang="pt-BR" sz="2000" dirty="0" err="1"/>
              <a:t>Decision</a:t>
            </a:r>
            <a:r>
              <a:rPr lang="pt-BR" sz="2000" dirty="0"/>
              <a:t> </a:t>
            </a:r>
            <a:r>
              <a:rPr lang="pt-BR" sz="2000" dirty="0" err="1"/>
              <a:t>Tree</a:t>
            </a:r>
            <a:r>
              <a:rPr lang="pt-BR" sz="2000" dirty="0"/>
              <a:t> </a:t>
            </a:r>
            <a:r>
              <a:rPr lang="pt-BR" sz="2000" dirty="0" err="1"/>
              <a:t>Classifier</a:t>
            </a:r>
            <a:br>
              <a:rPr lang="pt-BR" sz="2000" dirty="0"/>
            </a:br>
            <a:endParaRPr sz="2800" dirty="0"/>
          </a:p>
        </p:txBody>
      </p:sp>
      <p:pic>
        <p:nvPicPr>
          <p:cNvPr id="4" name="Imagem 3" descr="Pessoa na frente de um laptop&#10;&#10;Descrição gerada automaticamente">
            <a:extLst>
              <a:ext uri="{FF2B5EF4-FFF2-40B4-BE49-F238E27FC236}">
                <a16:creationId xmlns:a16="http://schemas.microsoft.com/office/drawing/2014/main" id="{A6B84E72-9F3C-EB1E-A834-603F0F04E409}"/>
              </a:ext>
            </a:extLst>
          </p:cNvPr>
          <p:cNvPicPr>
            <a:picLocks noChangeAspect="1"/>
          </p:cNvPicPr>
          <p:nvPr/>
        </p:nvPicPr>
        <p:blipFill rotWithShape="1">
          <a:blip r:embed="rId3"/>
          <a:srcRect l="7093" r="17688"/>
          <a:stretch/>
        </p:blipFill>
        <p:spPr>
          <a:xfrm>
            <a:off x="3340672" y="0"/>
            <a:ext cx="5803324" cy="5143500"/>
          </a:xfrm>
          <a:prstGeom prst="rect">
            <a:avLst/>
          </a:prstGeom>
        </p:spPr>
      </p:pic>
    </p:spTree>
    <p:extLst>
      <p:ext uri="{BB962C8B-B14F-4D97-AF65-F5344CB8AC3E}">
        <p14:creationId xmlns:p14="http://schemas.microsoft.com/office/powerpoint/2010/main" val="292065272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1133</Words>
  <Application>Microsoft Office PowerPoint</Application>
  <PresentationFormat>Apresentação na tela (16:9)</PresentationFormat>
  <Paragraphs>111</Paragraphs>
  <Slides>18</Slides>
  <Notes>18</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Arial</vt:lpstr>
      <vt:lpstr>Calibri</vt:lpstr>
      <vt:lpstr>Lato</vt:lpstr>
      <vt:lpstr>Montserrat</vt:lpstr>
      <vt:lpstr>Focus</vt:lpstr>
      <vt:lpstr>DETECÇÃO DE FRAUDES EM CARTÕES DE CRÉDITO</vt:lpstr>
      <vt:lpstr>Agenda</vt:lpstr>
      <vt:lpstr>Equipe</vt:lpstr>
      <vt:lpstr>Introdução</vt:lpstr>
      <vt:lpstr>Dataset</vt:lpstr>
      <vt:lpstr>Apresentação do PowerPoint</vt:lpstr>
      <vt:lpstr>Modelo 1 - KNN</vt:lpstr>
      <vt:lpstr>Apresentação do PowerPoint</vt:lpstr>
      <vt:lpstr>Modelo 2 - Decision Tree Classifier </vt:lpstr>
      <vt:lpstr>Apresentação do PowerPoint</vt:lpstr>
      <vt:lpstr>Apresentação do PowerPoint</vt:lpstr>
      <vt:lpstr>Apresentação do PowerPoint</vt:lpstr>
      <vt:lpstr>Modelo 3 - Naive Bayes</vt:lpstr>
      <vt:lpstr>Apresentação do PowerPoint</vt:lpstr>
      <vt:lpstr>Resultados</vt:lpstr>
      <vt:lpstr>Apresentação do PowerPoint</vt:lpstr>
      <vt:lpstr>Conclusão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DETECÇÃO DE FRAUDES EM CARTÕES DE CRÉDITO</dc:title>
  <cp:lastModifiedBy>Rubens Leonardo Marin | A.L.M. Advogados</cp:lastModifiedBy>
  <cp:revision>9</cp:revision>
  <dcterms:modified xsi:type="dcterms:W3CDTF">2022-07-19T00:51:49Z</dcterms:modified>
</cp:coreProperties>
</file>